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FBF37-75B1-4533-B327-1AB02E54114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88898-C241-40D6-A458-46E551DEF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1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in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,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An.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ở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An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BBA0A-4BBB-45B1-8560-19E945BF4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5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BBA0A-4BBB-45B1-8560-19E945BF4B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5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1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1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5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1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9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9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1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2954C-3A06-4613-9B5F-A94317C9226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D9779-64C0-4CCD-900B-52F1421EB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5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712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152" y="2340293"/>
            <a:ext cx="8365331" cy="149464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>
              <a:defRPr/>
            </a:pPr>
            <a:r>
              <a:rPr lang="en-US" sz="34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B</a:t>
            </a:r>
            <a:r>
              <a:rPr lang="vi-VN" sz="34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À</a:t>
            </a:r>
            <a:r>
              <a:rPr lang="en-US" sz="34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i </a:t>
            </a:r>
            <a:r>
              <a:rPr lang="vi-VN" sz="34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9</a:t>
            </a:r>
            <a:endParaRPr lang="en-US" sz="3400" b="1" u="sng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514350">
              <a:defRPr/>
            </a:pPr>
            <a:r>
              <a:rPr lang="vi-VN" sz="3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HOẠT ĐỘNG CỦA LỚP EM</a:t>
            </a:r>
            <a:r>
              <a:rPr lang="vi-VN" sz="3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14350">
              <a:defRPr/>
            </a:pPr>
            <a:r>
              <a:rPr lang="en-US" sz="3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T</a:t>
            </a:r>
            <a:r>
              <a:rPr lang="vi-VN" sz="3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iết 2</a:t>
            </a:r>
            <a:endParaRPr lang="en-US" sz="30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0085" cy="2340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7183" y="125320"/>
            <a:ext cx="69333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solidFill>
                  <a:srgbClr val="002060"/>
                </a:solidFill>
                <a:latin typeface="UTM Avo" pitchFamily="18" charset="0"/>
              </a:rPr>
              <a:t>ỦY BAN NHÂN DÂN QUẬN 8</a:t>
            </a:r>
          </a:p>
          <a:p>
            <a:pPr algn="ctr" defTabSz="685800">
              <a:defRPr/>
            </a:pPr>
            <a:r>
              <a:rPr lang="vi-VN" sz="2400" b="1" dirty="0">
                <a:solidFill>
                  <a:srgbClr val="002060"/>
                </a:solidFill>
                <a:latin typeface="UTM Avo" pitchFamily="18" charset="0"/>
              </a:rPr>
              <a:t>TRƯỜNG TIỂU HỌC NGUYỄN TRUNG NGẠN</a:t>
            </a:r>
            <a:endParaRPr lang="en-US" sz="24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6328" y="1371600"/>
            <a:ext cx="4239491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</a:rPr>
              <a:t>TỰ NHIÊN XÃ HỘI 1</a:t>
            </a:r>
            <a:endParaRPr lang="en-U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0223" y="636368"/>
            <a:ext cx="285078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3000" dirty="0">
                <a:solidFill>
                  <a:prstClr val="black"/>
                </a:solidFill>
                <a:latin typeface="UTM Avo" pitchFamily="18" charset="0"/>
              </a:rPr>
              <a:t>HOẠT ĐỘNG 1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1643" y="1167283"/>
            <a:ext cx="5720715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Giữ</a:t>
            </a:r>
            <a:r>
              <a:rPr lang="en-US" sz="6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6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6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6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sẽ</a:t>
            </a:r>
            <a:endParaRPr lang="en-US" sz="6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4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77" y="558361"/>
            <a:ext cx="4498043" cy="4534927"/>
          </a:xfrm>
        </p:spPr>
      </p:pic>
      <p:sp>
        <p:nvSpPr>
          <p:cNvPr id="5" name="TextBox 4"/>
          <p:cNvSpPr txBox="1"/>
          <p:nvPr/>
        </p:nvSpPr>
        <p:spPr>
          <a:xfrm>
            <a:off x="431041" y="0"/>
            <a:ext cx="751561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An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đang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4552" y="0"/>
            <a:ext cx="950725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621" y="0"/>
            <a:ext cx="854901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Vì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ngăn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nắp</a:t>
            </a:r>
            <a:r>
              <a:rPr lang="en-US" sz="30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3457" y="1960044"/>
            <a:ext cx="4982689" cy="123880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nên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để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38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1095" y="531569"/>
            <a:ext cx="4955694" cy="4838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8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Thảo</a:t>
            </a:r>
            <a:r>
              <a:rPr lang="en-US" sz="38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luận</a:t>
            </a:r>
            <a:r>
              <a:rPr lang="en-US" sz="38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prstClr val="white"/>
                </a:solidFill>
                <a:latin typeface="UTM Avo" pitchFamily="18" charset="0"/>
                <a:cs typeface="Times New Roman" panose="02020603050405020304" pitchFamily="18" charset="0"/>
              </a:rPr>
              <a:t> 2 </a:t>
            </a:r>
            <a:endParaRPr lang="en-US" sz="4500" b="1" dirty="0">
              <a:solidFill>
                <a:prstClr val="white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Đồng hồ đếm ngược 1 phút - 1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335" y="4345501"/>
            <a:ext cx="1418665" cy="79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1431" y="1574191"/>
            <a:ext cx="5326257" cy="19620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Khi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sẽ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cảm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thấy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như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thế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sz="4100" b="1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41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5588" y="1574190"/>
            <a:ext cx="5372101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gìn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sẽ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giúp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tốt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hơn</a:t>
            </a:r>
            <a:r>
              <a:rPr lang="en-US" sz="3800" b="1" dirty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en-US" sz="3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7" grpId="1"/>
      <p:bldP spid="9" grpId="0" animBg="1"/>
      <p:bldP spid="9" grpId="1" animBg="1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8228" y="4005429"/>
            <a:ext cx="4087545" cy="623248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UTM Avo" pitchFamily="18" charset="0"/>
              </a:rPr>
              <a:t>NGHỈ</a:t>
            </a:r>
            <a:r>
              <a:rPr lang="en-US" sz="3600" b="1" dirty="0">
                <a:ln/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UTM Avo" pitchFamily="18" charset="0"/>
              </a:rPr>
              <a:t>GIỮA</a:t>
            </a:r>
            <a:r>
              <a:rPr lang="en-US" sz="3600" b="1" dirty="0">
                <a:ln/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UTM Avo" pitchFamily="18" charset="0"/>
              </a:rPr>
              <a:t>TIẾT</a:t>
            </a:r>
            <a:endParaRPr lang="en-US" sz="36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6190" y="2306794"/>
            <a:ext cx="4002538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/>
                <a:solidFill>
                  <a:srgbClr val="FF0000"/>
                </a:solidFill>
                <a:latin typeface="UTM Avo" pitchFamily="18" charset="0"/>
              </a:rPr>
              <a:t>Vận dụng</a:t>
            </a:r>
            <a:endParaRPr lang="en-US" sz="60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0223" y="636368"/>
            <a:ext cx="2850781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3000" dirty="0">
                <a:solidFill>
                  <a:prstClr val="black"/>
                </a:solidFill>
                <a:latin typeface="UTM Avo" pitchFamily="18" charset="0"/>
              </a:rPr>
              <a:t>HOẠT ĐỘNG 2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1643" y="1249653"/>
            <a:ext cx="5720715" cy="110799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Thực</a:t>
            </a:r>
            <a:r>
              <a:rPr lang="en-US" sz="6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6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itchFamily="18" charset="0"/>
                <a:cs typeface="Times New Roman" panose="02020603050405020304" pitchFamily="18" charset="0"/>
              </a:rPr>
              <a:t>hành</a:t>
            </a:r>
            <a:endParaRPr lang="en-US" sz="6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4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09" y="2589878"/>
            <a:ext cx="2441122" cy="2441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33" y="2589878"/>
            <a:ext cx="2441122" cy="2441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49" y="0"/>
            <a:ext cx="2441122" cy="2441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33" y="0"/>
            <a:ext cx="2591847" cy="259184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48634" y="97973"/>
            <a:ext cx="475664" cy="440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143248" y="97972"/>
            <a:ext cx="475664" cy="440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097908" y="2589878"/>
            <a:ext cx="475664" cy="440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7062338" y="2589877"/>
            <a:ext cx="475664" cy="4408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26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6376" y="1844627"/>
            <a:ext cx="5372101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  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4246" y="2074730"/>
            <a:ext cx="5372101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giữ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gìn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gọn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gàng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6704" y="2306794"/>
            <a:ext cx="324151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/>
                <a:solidFill>
                  <a:srgbClr val="FF0000"/>
                </a:solidFill>
                <a:latin typeface="UTM Avo" pitchFamily="18" charset="0"/>
              </a:rPr>
              <a:t>Từ khóa</a:t>
            </a:r>
            <a:endParaRPr lang="en-US" sz="60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4161" y="1914095"/>
            <a:ext cx="5372101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tập</a:t>
            </a:r>
            <a:endParaRPr lang="en-US" sz="3800" b="1" dirty="0">
              <a:solidFill>
                <a:srgbClr val="C00000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38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  </a:t>
            </a: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Ngăn</a:t>
            </a:r>
            <a:r>
              <a:rPr lang="en-US" sz="38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nắp</a:t>
            </a:r>
            <a:endParaRPr lang="en-US" sz="3800" b="1" dirty="0">
              <a:solidFill>
                <a:srgbClr val="C00000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38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Sạch</a:t>
            </a:r>
            <a:r>
              <a:rPr lang="en-US" sz="3800" b="1" dirty="0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UTM Avo" pitchFamily="18" charset="0"/>
                <a:cs typeface="Times New Roman" panose="02020603050405020304" pitchFamily="18" charset="0"/>
              </a:rPr>
              <a:t>đẹp</a:t>
            </a:r>
            <a:endParaRPr lang="en-US" sz="3800" dirty="0">
              <a:solidFill>
                <a:srgbClr val="C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6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6754" y="1056472"/>
            <a:ext cx="227049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0134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7412" y="1366579"/>
            <a:ext cx="5929177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Chúc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54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tốt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2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46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6001" y="557157"/>
            <a:ext cx="6295023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9000" b="1" dirty="0">
                <a:ln/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en-US" sz="90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050" name="Picture 2" descr="Imagen relacionada | Cute bear drawings, Cute cat gif, Cute cartoon 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68" y="1546618"/>
            <a:ext cx="2174489" cy="24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UTM Avo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02" y="665629"/>
            <a:ext cx="4334483" cy="2987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9002" y="3944061"/>
            <a:ext cx="5568043" cy="109728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6000" b="1" dirty="0">
                <a:solidFill>
                  <a:prstClr val="white"/>
                </a:solidFill>
                <a:latin typeface="UTM Avo" pitchFamily="18" charset="0"/>
              </a:rPr>
              <a:t>Ô cửa bí mật</a:t>
            </a:r>
            <a:endParaRPr lang="en-US" sz="6000" b="1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9077" y1="21441" x2="81231" y2="21441"/>
                        <a14:backgroundMark x1="19231" y1="22420" x2="49692" y2="77758"/>
                        <a14:backgroundMark x1="51538" y1="21886" x2="80308" y2="77402"/>
                        <a14:backgroundMark x1="78462" y1="23754" x2="52538" y2="76690"/>
                        <a14:backgroundMark x1="19231" y1="25801" x2="19231" y2="77580"/>
                        <a14:backgroundMark x1="19846" y1="21886" x2="79538" y2="35854"/>
                        <a14:backgroundMark x1="25000" y1="27669" x2="75769" y2="57206"/>
                        <a14:backgroundMark x1="31077" y1="37189" x2="75615" y2="76423"/>
                        <a14:backgroundMark x1="76538" y1="27669" x2="76385" y2="53648"/>
                        <a14:backgroundMark x1="19846" y1="25445" x2="23308" y2="78559"/>
                        <a14:backgroundMark x1="22154" y1="25979" x2="30154" y2="76868"/>
                        <a14:backgroundMark x1="24538" y1="35320" x2="40923" y2="78737"/>
                        <a14:backgroundMark x1="35000" y1="46886" x2="57385" y2="78381"/>
                        <a14:backgroundMark x1="57385" y1="77046" x2="74231" y2="77402"/>
                        <a14:backgroundMark x1="52000" y1="23754" x2="79846" y2="23932"/>
                        <a14:backgroundMark x1="78769" y1="23754" x2="79538" y2="74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5111" r="13956" b="13968"/>
          <a:stretch/>
        </p:blipFill>
        <p:spPr>
          <a:xfrm>
            <a:off x="1807729" y="357169"/>
            <a:ext cx="5050812" cy="37150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20648" y="665630"/>
            <a:ext cx="2190702" cy="1643658"/>
            <a:chOff x="3162000" y="766948"/>
            <a:chExt cx="2920936" cy="2191544"/>
          </a:xfrm>
        </p:grpSpPr>
        <p:pic>
          <p:nvPicPr>
            <p:cNvPr id="19" name="Picture 18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>
              <a:off x="3162000" y="766948"/>
              <a:ext cx="2920936" cy="219154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87477" y="1402048"/>
              <a:ext cx="748496" cy="121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5300" dirty="0">
                  <a:solidFill>
                    <a:prstClr val="black"/>
                  </a:solidFill>
                  <a:latin typeface="UTM Avo" pitchFamily="18" charset="0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88803" y="657305"/>
            <a:ext cx="2232899" cy="1645119"/>
            <a:chOff x="6052873" y="755849"/>
            <a:chExt cx="2977199" cy="2193492"/>
          </a:xfrm>
        </p:grpSpPr>
        <p:pic>
          <p:nvPicPr>
            <p:cNvPr id="20" name="Picture 19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>
              <a:off x="6052873" y="755849"/>
              <a:ext cx="2977199" cy="219349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163738" y="1401092"/>
              <a:ext cx="748496" cy="121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5300" dirty="0">
                  <a:solidFill>
                    <a:prstClr val="black"/>
                  </a:solidFill>
                  <a:latin typeface="UTM Avo" pitchFamily="18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06417" y="2302423"/>
            <a:ext cx="2204932" cy="1445780"/>
            <a:chOff x="3143025" y="2949339"/>
            <a:chExt cx="2939909" cy="1927706"/>
          </a:xfrm>
        </p:grpSpPr>
        <p:pic>
          <p:nvPicPr>
            <p:cNvPr id="21" name="Picture 20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 flipH="1">
              <a:off x="3143025" y="2949339"/>
              <a:ext cx="2939909" cy="192770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302508" y="3480211"/>
              <a:ext cx="748496" cy="121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5300" dirty="0">
                  <a:solidFill>
                    <a:prstClr val="black"/>
                  </a:solidFill>
                  <a:latin typeface="UTM Avo" pitchFamily="18" charset="0"/>
                </a:rPr>
                <a:t>3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88801" y="2258088"/>
            <a:ext cx="2266406" cy="1490114"/>
            <a:chOff x="6052871" y="2890225"/>
            <a:chExt cx="3021875" cy="1986819"/>
          </a:xfrm>
        </p:grpSpPr>
        <p:pic>
          <p:nvPicPr>
            <p:cNvPr id="22" name="Picture 21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3" t="22040" r="50007" b="50841"/>
            <a:stretch/>
          </p:blipFill>
          <p:spPr>
            <a:xfrm flipH="1">
              <a:off x="6052871" y="2890225"/>
              <a:ext cx="3021875" cy="19868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226615" y="3463148"/>
              <a:ext cx="748496" cy="1210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5300" dirty="0">
                  <a:solidFill>
                    <a:prstClr val="black"/>
                  </a:solidFill>
                  <a:latin typeface="UTM Avo" pitchFamily="18" charset="0"/>
                </a:rPr>
                <a:t>4</a:t>
              </a:r>
            </a:p>
          </p:txBody>
        </p:sp>
      </p:grpSp>
      <p:sp>
        <p:nvSpPr>
          <p:cNvPr id="31" name="Right Arrow 30">
            <a:hlinkClick r:id="" action="ppaction://noaction"/>
          </p:cNvPr>
          <p:cNvSpPr/>
          <p:nvPr/>
        </p:nvSpPr>
        <p:spPr>
          <a:xfrm>
            <a:off x="8403772" y="4811486"/>
            <a:ext cx="522514" cy="2298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"/>
            <a:ext cx="9144000" cy="5122650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22505" y="4731018"/>
            <a:ext cx="1038497" cy="313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334" y="2182671"/>
            <a:ext cx="8489343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thường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gì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603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4"/>
            <a:ext cx="9144000" cy="512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0602" y="2433340"/>
            <a:ext cx="7852823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ai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22505" y="4739223"/>
            <a:ext cx="1038497" cy="3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3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4"/>
            <a:ext cx="9144000" cy="512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2205" y="2155985"/>
            <a:ext cx="6254357" cy="145424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Ở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lớp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em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endParaRPr lang="vi-VN" sz="4500" dirty="0">
              <a:solidFill>
                <a:prstClr val="black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môn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sz="45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22505" y="4739223"/>
            <a:ext cx="1038497" cy="3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4"/>
            <a:ext cx="9144000" cy="5122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248584"/>
            <a:ext cx="9274415" cy="5770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Sử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dụng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đồ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dùng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thiết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bị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như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thế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prstClr val="black"/>
                </a:solidFill>
                <a:latin typeface="UTM Avo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21891" r="17856" b="22565"/>
          <a:stretch/>
        </p:blipFill>
        <p:spPr>
          <a:xfrm>
            <a:off x="122505" y="4739223"/>
            <a:ext cx="1038497" cy="3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4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8865" y="1566677"/>
            <a:ext cx="629502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UTM Avo" pitchFamily="18" charset="0"/>
              </a:rPr>
              <a:t>Khám phá</a:t>
            </a:r>
            <a:endParaRPr lang="en-US" sz="7200" b="1" dirty="0">
              <a:ln/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0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274</Words>
  <Application>Microsoft Office PowerPoint</Application>
  <PresentationFormat>On-screen Show (16:9)</PresentationFormat>
  <Paragraphs>48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Quan-Ha Hai:C221308001</cp:lastModifiedBy>
  <cp:revision>4</cp:revision>
  <dcterms:created xsi:type="dcterms:W3CDTF">2023-11-06T07:23:22Z</dcterms:created>
  <dcterms:modified xsi:type="dcterms:W3CDTF">2023-11-09T02:29:20Z</dcterms:modified>
</cp:coreProperties>
</file>